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61A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6" autoAdjust="0"/>
    <p:restoredTop sz="94662" autoAdjust="0"/>
  </p:normalViewPr>
  <p:slideViewPr>
    <p:cSldViewPr snapToGrid="0">
      <p:cViewPr>
        <p:scale>
          <a:sx n="20" d="100"/>
          <a:sy n="20" d="100"/>
        </p:scale>
        <p:origin x="-2532" y="510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60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6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45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011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95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46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19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96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33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01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84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299DB-C232-49B8-B225-465D3B8ECCAF}" type="datetimeFigureOut">
              <a:rPr lang="pt-BR" smtClean="0"/>
              <a:t>19/08/2025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166D-3C67-4130-9F2C-5CED28F3FC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26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36"/>
            <a:ext cx="32399288" cy="43200638"/>
          </a:xfrm>
          <a:prstGeom prst="rect">
            <a:avLst/>
          </a:prstGeom>
        </p:spPr>
      </p:pic>
      <p:grpSp>
        <p:nvGrpSpPr>
          <p:cNvPr id="5" name="object 4"/>
          <p:cNvGrpSpPr/>
          <p:nvPr/>
        </p:nvGrpSpPr>
        <p:grpSpPr>
          <a:xfrm rot="16200000">
            <a:off x="13147436" y="24040219"/>
            <a:ext cx="6012980" cy="32490729"/>
            <a:chOff x="0" y="0"/>
            <a:chExt cx="2140585" cy="20104100"/>
          </a:xfrm>
        </p:grpSpPr>
        <p:pic>
          <p:nvPicPr>
            <p:cNvPr id="6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9"/>
              <a:ext cx="425975" cy="20104058"/>
            </a:xfrm>
            <a:prstGeom prst="rect">
              <a:avLst/>
            </a:prstGeom>
          </p:spPr>
        </p:pic>
        <p:pic>
          <p:nvPicPr>
            <p:cNvPr id="7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6327199"/>
              <a:ext cx="426192" cy="6419079"/>
            </a:xfrm>
            <a:prstGeom prst="rect">
              <a:avLst/>
            </a:prstGeom>
          </p:spPr>
        </p:pic>
        <p:pic>
          <p:nvPicPr>
            <p:cNvPr id="8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426222" cy="15807157"/>
            </a:xfrm>
            <a:prstGeom prst="rect">
              <a:avLst/>
            </a:prstGeom>
          </p:spPr>
        </p:pic>
        <p:sp>
          <p:nvSpPr>
            <p:cNvPr id="9" name="object 8"/>
            <p:cNvSpPr/>
            <p:nvPr/>
          </p:nvSpPr>
          <p:spPr>
            <a:xfrm>
              <a:off x="0" y="0"/>
              <a:ext cx="426084" cy="20104100"/>
            </a:xfrm>
            <a:custGeom>
              <a:avLst/>
              <a:gdLst/>
              <a:ahLst/>
              <a:cxnLst/>
              <a:rect l="l" t="t" r="r" b="b"/>
              <a:pathLst>
                <a:path w="426084" h="20104100">
                  <a:moveTo>
                    <a:pt x="0" y="20104099"/>
                  </a:moveTo>
                  <a:lnTo>
                    <a:pt x="0" y="35"/>
                  </a:lnTo>
                  <a:lnTo>
                    <a:pt x="425979" y="0"/>
                  </a:lnTo>
                  <a:lnTo>
                    <a:pt x="425979" y="20104099"/>
                  </a:lnTo>
                  <a:lnTo>
                    <a:pt x="0" y="20104099"/>
                  </a:lnTo>
                  <a:close/>
                </a:path>
              </a:pathLst>
            </a:custGeom>
            <a:solidFill>
              <a:srgbClr val="000000">
                <a:alpha val="47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2358598"/>
              <a:ext cx="2140409" cy="7745500"/>
            </a:xfrm>
            <a:prstGeom prst="rect">
              <a:avLst/>
            </a:prstGeom>
          </p:spPr>
        </p:pic>
        <p:pic>
          <p:nvPicPr>
            <p:cNvPr id="11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12769537"/>
              <a:ext cx="779612" cy="2535889"/>
            </a:xfrm>
            <a:prstGeom prst="rect">
              <a:avLst/>
            </a:prstGeom>
          </p:spPr>
        </p:pic>
      </p:grpSp>
      <p:sp>
        <p:nvSpPr>
          <p:cNvPr id="12" name="AutoShape 31">
            <a:extLst>
              <a:ext uri="{FF2B5EF4-FFF2-40B4-BE49-F238E27FC236}">
                <a16:creationId xmlns:a16="http://schemas.microsoft.com/office/drawing/2014/main" xmlns="" id="{04F899CF-4A5A-DD97-1748-B3667195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5" y="11281194"/>
            <a:ext cx="7424738" cy="12938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6000" b="1" dirty="0">
                <a:latin typeface="+mn-lt"/>
              </a:rPr>
              <a:t>Introdução</a:t>
            </a:r>
          </a:p>
        </p:txBody>
      </p:sp>
      <p:sp>
        <p:nvSpPr>
          <p:cNvPr id="13" name="AutoShape 31">
            <a:extLst>
              <a:ext uri="{FF2B5EF4-FFF2-40B4-BE49-F238E27FC236}">
                <a16:creationId xmlns:a16="http://schemas.microsoft.com/office/drawing/2014/main" xmlns="" id="{04F899CF-4A5A-DD97-1748-B3667195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6831" y="11281193"/>
            <a:ext cx="9703465" cy="12938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6000" b="1" dirty="0" smtClean="0">
                <a:latin typeface="+mn-lt"/>
              </a:rPr>
              <a:t>Material e métodos</a:t>
            </a:r>
            <a:endParaRPr lang="pt-BR" altLang="pt-BR" sz="6000" b="1" dirty="0">
              <a:latin typeface="+mn-lt"/>
            </a:endParaRPr>
          </a:p>
        </p:txBody>
      </p:sp>
      <p:sp>
        <p:nvSpPr>
          <p:cNvPr id="15" name="AutoShape 31">
            <a:extLst>
              <a:ext uri="{FF2B5EF4-FFF2-40B4-BE49-F238E27FC236}">
                <a16:creationId xmlns:a16="http://schemas.microsoft.com/office/drawing/2014/main" xmlns="" id="{04F899CF-4A5A-DD97-1748-B3667195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1476" y="21006033"/>
            <a:ext cx="20268965" cy="12938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6000" b="1" dirty="0" smtClean="0">
                <a:latin typeface="+mn-lt"/>
              </a:rPr>
              <a:t>Resultados</a:t>
            </a:r>
            <a:endParaRPr lang="pt-BR" altLang="pt-BR" sz="6000" b="1" dirty="0">
              <a:latin typeface="+mn-lt"/>
            </a:endParaRPr>
          </a:p>
        </p:txBody>
      </p:sp>
      <p:sp>
        <p:nvSpPr>
          <p:cNvPr id="16" name="AutoShape 31">
            <a:extLst>
              <a:ext uri="{FF2B5EF4-FFF2-40B4-BE49-F238E27FC236}">
                <a16:creationId xmlns:a16="http://schemas.microsoft.com/office/drawing/2014/main" xmlns="" id="{04F899CF-4A5A-DD97-1748-B3667195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3706" y="33655191"/>
            <a:ext cx="7424738" cy="12938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pt-BR" altLang="pt-BR" sz="6000" b="1" dirty="0" smtClean="0">
                <a:latin typeface="+mn-lt"/>
              </a:rPr>
              <a:t>Conclusões</a:t>
            </a:r>
            <a:endParaRPr lang="pt-BR" altLang="pt-BR" sz="6000" b="1" dirty="0">
              <a:latin typeface="+mn-lt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4A7BC274-AA38-4453-B37E-E5C17EAFD949}"/>
              </a:ext>
            </a:extLst>
          </p:cNvPr>
          <p:cNvSpPr txBox="1"/>
          <p:nvPr/>
        </p:nvSpPr>
        <p:spPr>
          <a:xfrm>
            <a:off x="0" y="4347729"/>
            <a:ext cx="32399285" cy="246264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pt-BR" sz="7000" b="1" dirty="0">
                <a:cs typeface="Arial" panose="020B0604020202020204" pitchFamily="34" charset="0"/>
              </a:rPr>
              <a:t>Título do trabalho a ser </a:t>
            </a:r>
            <a:r>
              <a:rPr lang="pt-BR" sz="7000" b="1" dirty="0" smtClean="0">
                <a:cs typeface="Arial" panose="020B0604020202020204" pitchFamily="34" charset="0"/>
              </a:rPr>
              <a:t>apresentado: tamanho 70</a:t>
            </a:r>
            <a:endParaRPr lang="pt-BR" sz="7000" b="1" dirty="0"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47471C51-4EA0-4EBD-8EAF-722A4CF0B42B}"/>
              </a:ext>
            </a:extLst>
          </p:cNvPr>
          <p:cNvSpPr txBox="1"/>
          <p:nvPr/>
        </p:nvSpPr>
        <p:spPr>
          <a:xfrm>
            <a:off x="1458533" y="13814833"/>
            <a:ext cx="13500000" cy="4124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pt-BR" sz="4600" dirty="0">
                <a:cs typeface="Arial" panose="020B0604020202020204" pitchFamily="34" charset="0"/>
              </a:rPr>
              <a:t>Incluir uma breve justificativa do trabalho. Em parágrafo </a:t>
            </a:r>
            <a:r>
              <a:rPr lang="pt-BR" sz="4600" dirty="0" smtClean="0">
                <a:cs typeface="Arial" panose="020B0604020202020204" pitchFamily="34" charset="0"/>
              </a:rPr>
              <a:t>específico, imagem, tópicos ou esquema. </a:t>
            </a:r>
            <a:r>
              <a:rPr lang="pt-BR" sz="4600" dirty="0">
                <a:cs typeface="Arial" panose="020B0604020202020204" pitchFamily="34" charset="0"/>
              </a:rPr>
              <a:t>I</a:t>
            </a:r>
            <a:r>
              <a:rPr lang="pt-BR" sz="4600" dirty="0" smtClean="0">
                <a:cs typeface="Arial" panose="020B0604020202020204" pitchFamily="34" charset="0"/>
              </a:rPr>
              <a:t>ncluir </a:t>
            </a:r>
            <a:r>
              <a:rPr lang="pt-BR" sz="4600" dirty="0">
                <a:cs typeface="Arial" panose="020B0604020202020204" pitchFamily="34" charset="0"/>
              </a:rPr>
              <a:t>o objetivo do trabalho</a:t>
            </a:r>
            <a:r>
              <a:rPr lang="pt-BR" sz="4600" dirty="0" smtClean="0">
                <a:cs typeface="Arial" panose="020B0604020202020204" pitchFamily="34" charset="0"/>
              </a:rPr>
              <a:t>. Fonte </a:t>
            </a:r>
            <a:r>
              <a:rPr lang="pt-BR" sz="4600" dirty="0" err="1" smtClean="0">
                <a:cs typeface="Arial" panose="020B0604020202020204" pitchFamily="34" charset="0"/>
              </a:rPr>
              <a:t>Calibri</a:t>
            </a:r>
            <a:r>
              <a:rPr lang="pt-BR" sz="4600" dirty="0" smtClean="0">
                <a:cs typeface="Arial" panose="020B0604020202020204" pitchFamily="34" charset="0"/>
              </a:rPr>
              <a:t> ou equivalente, tamanho  40 a 46.</a:t>
            </a:r>
            <a:endParaRPr lang="pt-BR" sz="4600" dirty="0">
              <a:cs typeface="Arial" panose="020B0604020202020204" pitchFamily="34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47471C51-4EA0-4EBD-8EAF-722A4CF0B42B}"/>
              </a:ext>
            </a:extLst>
          </p:cNvPr>
          <p:cNvSpPr txBox="1"/>
          <p:nvPr/>
        </p:nvSpPr>
        <p:spPr>
          <a:xfrm>
            <a:off x="16948563" y="13814833"/>
            <a:ext cx="13500000" cy="4124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pt-BR" sz="4600" dirty="0" smtClean="0">
                <a:cs typeface="Arial" panose="020B0604020202020204" pitchFamily="34" charset="0"/>
              </a:rPr>
              <a:t>Breve </a:t>
            </a:r>
            <a:r>
              <a:rPr lang="pt-BR" sz="4600" dirty="0">
                <a:cs typeface="Arial" panose="020B0604020202020204" pitchFamily="34" charset="0"/>
              </a:rPr>
              <a:t>descrição da metodologia utilizada, incluindo os tratamentos, o delineamento experimental, as principais análises realizadas e a análise estatística</a:t>
            </a:r>
            <a:r>
              <a:rPr lang="pt-BR" sz="4600" dirty="0" smtClean="0">
                <a:cs typeface="Arial" panose="020B0604020202020204" pitchFamily="34" charset="0"/>
              </a:rPr>
              <a:t>. </a:t>
            </a:r>
            <a:r>
              <a:rPr lang="pt-BR" sz="4600" dirty="0">
                <a:cs typeface="Arial" panose="020B0604020202020204" pitchFamily="34" charset="0"/>
              </a:rPr>
              <a:t>Fonte </a:t>
            </a:r>
            <a:r>
              <a:rPr lang="pt-BR" sz="4600" dirty="0" err="1">
                <a:cs typeface="Arial" panose="020B0604020202020204" pitchFamily="34" charset="0"/>
              </a:rPr>
              <a:t>Calibri</a:t>
            </a:r>
            <a:r>
              <a:rPr lang="pt-BR" sz="4600" dirty="0">
                <a:cs typeface="Arial" panose="020B0604020202020204" pitchFamily="34" charset="0"/>
              </a:rPr>
              <a:t> ou equivalente, tamanho </a:t>
            </a:r>
            <a:r>
              <a:rPr lang="pt-BR" sz="4600" dirty="0" smtClean="0">
                <a:cs typeface="Arial" panose="020B0604020202020204" pitchFamily="34" charset="0"/>
              </a:rPr>
              <a:t> 40 a 46.</a:t>
            </a:r>
          </a:p>
          <a:p>
            <a:pPr algn="just"/>
            <a:endParaRPr lang="pt-BR" sz="6000" dirty="0">
              <a:cs typeface="Arial" panose="020B0604020202020204" pitchFamily="34" charset="0"/>
            </a:endParaRPr>
          </a:p>
          <a:p>
            <a:pPr algn="just"/>
            <a:endParaRPr lang="pt-BR" sz="6000" dirty="0">
              <a:cs typeface="Arial" panose="020B0604020202020204" pitchFamily="34" charset="0"/>
            </a:endParaRPr>
          </a:p>
          <a:p>
            <a:pPr algn="just"/>
            <a:endParaRPr lang="pt-BR" sz="6000" dirty="0">
              <a:cs typeface="Arial" panose="020B0604020202020204" pitchFamily="34" charset="0"/>
            </a:endParaRPr>
          </a:p>
          <a:p>
            <a:pPr algn="just"/>
            <a:endParaRPr lang="pt-BR" sz="6000" dirty="0">
              <a:cs typeface="Arial" panose="020B0604020202020204" pitchFamily="34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47471C51-4EA0-4EBD-8EAF-722A4CF0B42B}"/>
              </a:ext>
            </a:extLst>
          </p:cNvPr>
          <p:cNvSpPr txBox="1"/>
          <p:nvPr/>
        </p:nvSpPr>
        <p:spPr>
          <a:xfrm>
            <a:off x="9255958" y="23159348"/>
            <a:ext cx="13500000" cy="4124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pt-BR" sz="4600" dirty="0">
                <a:cs typeface="Arial" panose="020B0604020202020204" pitchFamily="34" charset="0"/>
              </a:rPr>
              <a:t>Incluir tabelas e/ou figuras com os resultados mais </a:t>
            </a:r>
            <a:r>
              <a:rPr lang="pt-BR" sz="4600" dirty="0" smtClean="0">
                <a:cs typeface="Arial" panose="020B0604020202020204" pitchFamily="34" charset="0"/>
              </a:rPr>
              <a:t>relevantes. </a:t>
            </a:r>
            <a:r>
              <a:rPr lang="pt-BR" sz="4600" dirty="0" smtClean="0">
                <a:cs typeface="Arial" panose="020B0604020202020204" pitchFamily="34" charset="0"/>
              </a:rPr>
              <a:t>Fonte </a:t>
            </a:r>
            <a:r>
              <a:rPr lang="pt-BR" sz="4600" dirty="0" err="1" smtClean="0">
                <a:cs typeface="Arial" panose="020B0604020202020204" pitchFamily="34" charset="0"/>
              </a:rPr>
              <a:t>Calibri</a:t>
            </a:r>
            <a:r>
              <a:rPr lang="pt-BR" sz="4600" dirty="0" smtClean="0">
                <a:cs typeface="Arial" panose="020B0604020202020204" pitchFamily="34" charset="0"/>
              </a:rPr>
              <a:t> ou equivalente, tamanho  40 a 46.</a:t>
            </a:r>
          </a:p>
          <a:p>
            <a:pPr algn="just"/>
            <a:endParaRPr lang="pt-BR" sz="4600" dirty="0">
              <a:cs typeface="Arial" panose="020B0604020202020204" pitchFamily="34" charset="0"/>
            </a:endParaRPr>
          </a:p>
          <a:p>
            <a:pPr algn="just"/>
            <a:endParaRPr lang="pt-BR" sz="4600" dirty="0" smtClean="0">
              <a:cs typeface="Arial" panose="020B0604020202020204" pitchFamily="34" charset="0"/>
            </a:endParaRPr>
          </a:p>
          <a:p>
            <a:pPr algn="just"/>
            <a:endParaRPr lang="pt-BR" sz="4600" dirty="0">
              <a:cs typeface="Arial" panose="020B0604020202020204" pitchFamily="34" charset="0"/>
            </a:endParaRPr>
          </a:p>
        </p:txBody>
      </p:sp>
      <p:pic>
        <p:nvPicPr>
          <p:cNvPr id="28" name="Google Shape;94;g37106c98961_0_1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8810600" y="41041238"/>
            <a:ext cx="4967250" cy="822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95;g37106c98961_0_1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8841356" y="40953863"/>
            <a:ext cx="3235784" cy="99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96;g37106c98961_0_15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4326900" y="40907088"/>
            <a:ext cx="3965401" cy="10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47471C51-4EA0-4EBD-8EAF-722A4CF0B42B}"/>
              </a:ext>
            </a:extLst>
          </p:cNvPr>
          <p:cNvSpPr txBox="1"/>
          <p:nvPr/>
        </p:nvSpPr>
        <p:spPr>
          <a:xfrm>
            <a:off x="9009661" y="36160844"/>
            <a:ext cx="13500000" cy="41249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pt-BR" sz="4600" dirty="0" smtClean="0">
                <a:cs typeface="Arial" panose="020B0604020202020204" pitchFamily="34" charset="0"/>
              </a:rPr>
              <a:t>Incluir a(s) conclusão(</a:t>
            </a:r>
            <a:r>
              <a:rPr lang="pt-BR" sz="4600" dirty="0" err="1" smtClean="0">
                <a:cs typeface="Arial" panose="020B0604020202020204" pitchFamily="34" charset="0"/>
              </a:rPr>
              <a:t>ões</a:t>
            </a:r>
            <a:r>
              <a:rPr lang="pt-BR" sz="4600" dirty="0" smtClean="0">
                <a:cs typeface="Arial" panose="020B0604020202020204" pitchFamily="34" charset="0"/>
              </a:rPr>
              <a:t>) do trabalho. Fonte </a:t>
            </a:r>
            <a:r>
              <a:rPr lang="pt-BR" sz="4600" dirty="0" err="1" smtClean="0">
                <a:cs typeface="Arial" panose="020B0604020202020204" pitchFamily="34" charset="0"/>
              </a:rPr>
              <a:t>Calibri</a:t>
            </a:r>
            <a:r>
              <a:rPr lang="pt-BR" sz="4600" dirty="0" smtClean="0">
                <a:cs typeface="Arial" panose="020B0604020202020204" pitchFamily="34" charset="0"/>
              </a:rPr>
              <a:t> ou equivalente, tamanho  40 a 46.</a:t>
            </a:r>
            <a:endParaRPr lang="pt-BR" sz="4600" dirty="0">
              <a:cs typeface="Arial" panose="020B0604020202020204" pitchFamily="34" charset="0"/>
            </a:endParaRPr>
          </a:p>
        </p:txBody>
      </p:sp>
      <p:sp>
        <p:nvSpPr>
          <p:cNvPr id="32" name="Google Shape;84;g37106c98961_0_150"/>
          <p:cNvSpPr txBox="1"/>
          <p:nvPr/>
        </p:nvSpPr>
        <p:spPr>
          <a:xfrm>
            <a:off x="1261242" y="6549507"/>
            <a:ext cx="30195046" cy="1930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50" tIns="41475" rIns="82950" bIns="414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6000"/>
              <a:buFont typeface="Calibri"/>
              <a:buNone/>
            </a:pPr>
            <a:r>
              <a:rPr lang="en-US" sz="60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Indicar</a:t>
            </a:r>
            <a:r>
              <a:rPr lang="en-US" sz="6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o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apresentador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deve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estar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sublinhado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6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Exemplo</a:t>
            </a:r>
            <a:r>
              <a:rPr lang="en-US" sz="6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6000" b="0" i="0" u="sng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Gabriela da Silva Leandro¹</a:t>
            </a:r>
            <a:r>
              <a:rPr lang="en-US" sz="6000" b="0" i="0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US" sz="6000" b="0" i="0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Heytor</a:t>
            </a:r>
            <a:r>
              <a:rPr lang="en-US" sz="6000" b="0" i="0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Lemos²; Pedro </a:t>
            </a:r>
            <a:r>
              <a:rPr lang="en-US" sz="6000" b="0" i="0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Luís</a:t>
            </a:r>
            <a:r>
              <a:rPr lang="en-US" sz="6000" b="0" i="0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da Costa </a:t>
            </a:r>
            <a:r>
              <a:rPr lang="en-US" sz="6000" b="0" i="0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Aguiar</a:t>
            </a:r>
            <a:r>
              <a:rPr lang="en-US" sz="6000" b="0" i="0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Alves³</a:t>
            </a:r>
            <a:endParaRPr sz="1400" b="0" i="0" strike="noStrike" cap="none" dirty="0">
              <a:solidFill>
                <a:schemeClr val="tx1"/>
              </a:solidFill>
              <a:sym typeface="Arial"/>
            </a:endParaRPr>
          </a:p>
        </p:txBody>
      </p:sp>
      <p:sp>
        <p:nvSpPr>
          <p:cNvPr id="34" name="Google Shape;85;g37106c98961_0_150"/>
          <p:cNvSpPr txBox="1"/>
          <p:nvPr/>
        </p:nvSpPr>
        <p:spPr>
          <a:xfrm>
            <a:off x="1765737" y="8656152"/>
            <a:ext cx="29040083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rgbClr val="404040"/>
              </a:buClr>
              <a:buSzPts val="6000"/>
            </a:pPr>
            <a:r>
              <a:rPr lang="en-US" sz="40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Indicar</a:t>
            </a:r>
            <a:r>
              <a:rPr lang="en-US" sz="4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Instituição</a:t>
            </a:r>
            <a:r>
              <a:rPr lang="en-US" sz="4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en-US" sz="40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Unidade</a:t>
            </a:r>
            <a:r>
              <a:rPr lang="en-US" sz="40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Universitária</a:t>
            </a:r>
            <a:r>
              <a:rPr lang="en-US" sz="4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4000" b="0" i="0" u="none" strike="noStrike" cap="none" dirty="0" err="1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Exemplo</a:t>
            </a:r>
            <a:r>
              <a:rPr lang="en-US" sz="4000" b="0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: ¹</a:t>
            </a:r>
            <a:r>
              <a:rPr lang="pt-BR" sz="40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Mestranda </a:t>
            </a:r>
            <a:r>
              <a:rPr lang="pt-BR" sz="4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em Produção Vegetal na Universidade Estadual Paulista – </a:t>
            </a:r>
            <a:r>
              <a:rPr lang="pt-BR" sz="40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UNESP/FCAV; ²Pós-doutorando em </a:t>
            </a:r>
            <a:r>
              <a:rPr lang="pt-BR" sz="4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Produção Vegetal na Universidade Estadual Paulista – </a:t>
            </a:r>
            <a:r>
              <a:rPr lang="pt-BR" sz="400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UNESP/FCAV; ³Docente na Universidade Estadual Paulista – UNESP/FCAV</a:t>
            </a:r>
            <a:endParaRPr sz="4000" b="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4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587</TotalTime>
  <Words>180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Sarafim - FB Group</dc:creator>
  <cp:lastModifiedBy>Gabriela da Silva Leandro</cp:lastModifiedBy>
  <cp:revision>26</cp:revision>
  <dcterms:created xsi:type="dcterms:W3CDTF">2024-07-24T18:25:37Z</dcterms:created>
  <dcterms:modified xsi:type="dcterms:W3CDTF">2025-08-19T14:49:48Z</dcterms:modified>
</cp:coreProperties>
</file>